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67" r:id="rId9"/>
    <p:sldId id="268" r:id="rId10"/>
    <p:sldId id="270" r:id="rId11"/>
    <p:sldId id="269" r:id="rId12"/>
    <p:sldId id="266" r:id="rId13"/>
    <p:sldId id="273" r:id="rId14"/>
    <p:sldId id="272" r:id="rId15"/>
  </p:sldIdLst>
  <p:sldSz cx="9144000" cy="6858000" type="screen4x3"/>
  <p:notesSz cx="7296150" cy="10409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90"/>
    <a:srgbClr val="002B82"/>
    <a:srgbClr val="2210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32797" y="0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/>
          <a:lstStyle>
            <a:lvl1pPr algn="r">
              <a:defRPr sz="1300"/>
            </a:lvl1pPr>
          </a:lstStyle>
          <a:p>
            <a:fld id="{B7AE265D-9852-4B87-9A87-AFC5B62ED2D2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886969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32797" y="9886969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 anchor="b"/>
          <a:lstStyle>
            <a:lvl1pPr algn="r">
              <a:defRPr sz="1300"/>
            </a:lvl1pPr>
          </a:lstStyle>
          <a:p>
            <a:fld id="{170633AD-C39E-4467-BFFB-370B2C56E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32797" y="0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/>
          <a:lstStyle>
            <a:lvl1pPr algn="r">
              <a:defRPr sz="1300"/>
            </a:lvl1pPr>
          </a:lstStyle>
          <a:p>
            <a:fld id="{34788CA4-64EE-4451-8912-9E6010B3C261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781050"/>
            <a:ext cx="5203825" cy="390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69" tIns="50585" rIns="101169" bIns="505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29615" y="4944388"/>
            <a:ext cx="5836920" cy="4684157"/>
          </a:xfrm>
          <a:prstGeom prst="rect">
            <a:avLst/>
          </a:prstGeom>
        </p:spPr>
        <p:txBody>
          <a:bodyPr vert="horz" lIns="101169" tIns="50585" rIns="101169" bIns="505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886969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32797" y="9886969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 anchor="b"/>
          <a:lstStyle>
            <a:lvl1pPr algn="r">
              <a:defRPr sz="1300"/>
            </a:lvl1pPr>
          </a:lstStyle>
          <a:p>
            <a:fld id="{32E415E3-4863-49D7-A1AA-B14D2FDE4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6BDF2-2156-4BCC-A351-21516AC2D506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E5C168-61CA-42AC-9D3B-85F087E50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uck-tessa.com/images/doy_pak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42000" contrast="-64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204864"/>
            <a:ext cx="864096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p3d extrusionH="57150">
              <a:bevelT w="57150" h="38100" prst="hardEdge"/>
            </a:sp3d>
          </a:bodyPr>
          <a:lstStyle/>
          <a:p>
            <a:pPr algn="ctr"/>
            <a:r>
              <a:rPr lang="ru-RU" sz="3200" spc="-100" dirty="0" smtClean="0">
                <a:solidFill>
                  <a:srgbClr val="002B8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NSimSun" pitchFamily="49" charset="-122"/>
              </a:rPr>
              <a:t>МЕЖДУНАРОДНЫЙ СТРАТЕГИЧЕСКИЙ ЦЕНТР ТОРГОВЫХ ОТНОШЕНИЙ</a:t>
            </a:r>
            <a:endParaRPr lang="ru-RU" sz="3200" spc="-100" dirty="0">
              <a:solidFill>
                <a:srgbClr val="002B8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ea typeface="NSimSun" pitchFamily="49" charset="-122"/>
            </a:endParaRPr>
          </a:p>
        </p:txBody>
      </p:sp>
      <p:pic>
        <p:nvPicPr>
          <p:cNvPr id="6" name="Рисунок 5" descr="logo2BL-e14249942537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080120" cy="15841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212976"/>
            <a:ext cx="2726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</a:rPr>
              <a:t>ЛЕГИОН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764704"/>
          <a:ext cx="8496944" cy="2941828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2080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операции, производимые операторами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 ручном и полуавтоматическом режиме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роздув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пакетов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ручное порционное дозирование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дозированный налив жидких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и пастообразных продуктов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установка заполненных пакетов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на транспортер запайщика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автоматические операции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запайка открытого верха пакетов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нанесение маркировки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54401" y="404664"/>
            <a:ext cx="6020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Агрегат обеспечивает выполнение следующих функций: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4294011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Принцип действия: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оператор вручную подает пакет на свой конус устройства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роздува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при нажатии на который пакет раздувается сжатым воздухом. Открытый пакет устанавливается под  воронку порционного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ручного дозирования или головку автоматического дозатора, при нажатии педали производится заливка заданной дозы продукта.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-10852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404664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Далее пакет устанавливается на транспортер запайщика, в автоматическом режиме производится запайка верха пакета и проставляется дата изготовления продукта и пакет скатывается в корзину автоклава, установленную на столе готовой продукции.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844824"/>
          <a:ext cx="6096000" cy="215874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Производительность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 600 упак./час (объём пакета до 1000 мл)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Объём дозы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 1000 мл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Электропитание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220В; 50Гц; 1,5кВт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Сжатый воздух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4 - 6 атм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операторов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19672" y="1412776"/>
            <a:ext cx="6624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характеристики полуавтомата УФ-4.5: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282" y="276563"/>
            <a:ext cx="645445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АГРЕГАТ ТЕРМИЧЕСКОЙ ОБРАБОТКИ (ГОРИЗОНТАЛЬНЫЙ АВТОКЛАВ)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16016" y="959822"/>
            <a:ext cx="42484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Автоклав горизонтального типа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байонетным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затвором полностью из нержавеющей стали предназначен для стерилизации пищевых продуктов при температуре до 141 °С и при избыточном давлении до 0,3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Мпа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выпускаются четырех типоразмеров: на 1, 2, 3 или 4 контейнера. Весь процесс стерилизации полностью автоматизирован.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27" name="Picture 3" descr="ag1200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3"/>
            <a:ext cx="3600400" cy="26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1520" y="3746065"/>
            <a:ext cx="51125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Система управления автоклавом выполнена на базе панельного компьютера</a:t>
            </a:r>
            <a:r>
              <a:rPr lang="ru-RU" sz="1600" dirty="0"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обеспечивает управление технологическим процессом в соответствии с режимными картами.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сохраняет и документирует параметры, выводит оперативную информацию в графическом виде на монитор.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Есть возможность управления процессом стерилизации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ручном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режиме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autoclave_AH-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509541" cy="23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-10852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Отличительной особенностью автоклавов АГ-1200 является возможность производить расчет стерилизующего эффекта в режиме реального времени при измерении температуры продукта внутри баночки (упаковки). Это дает возможность технологу вносить корректировку в режимы стерилизации при проведении пусконаладочных работ и подготовки к производству новой продукции (или в новой упаковке).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8" y="2420889"/>
          <a:ext cx="8568950" cy="4134307"/>
        </p:xfrm>
        <a:graphic>
          <a:graphicData uri="http://schemas.openxmlformats.org/drawingml/2006/table">
            <a:tbl>
              <a:tblPr/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281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Автоклав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АГ 1200/1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АГ 1200/2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АГ 1200/3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АГ 1200/4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371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Диаметр корпуса, мм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40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Вместимость автоклава, м³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371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контейнеров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371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Рабочее давление, мПа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40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Максимальная температура, °С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40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Мгновенный расход пара, кг/час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550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Потребление холод. воды за один цикл, м³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40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Потребляемая мощность, кВт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281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Габариты, мм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3600х1700х1550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4600х1700х1550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5600х1700х1550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6600х1700х1550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  <a:tr h="281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Вес, кг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4" marR="6684" marT="6684" marB="66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D4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1916832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Технические характеристики горизонтальных автоклавов серии АГ–1200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5" name="Рисунок 3" descr="A15-4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9"/>
            <a:ext cx="3872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548680"/>
            <a:ext cx="2952328" cy="313932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83290"/>
                </a:solidFill>
                <a:latin typeface="+mj-lt"/>
              </a:rPr>
              <a:t>Наши контакты:</a:t>
            </a:r>
            <a:endParaRPr lang="en-US" b="1" dirty="0" smtClean="0">
              <a:solidFill>
                <a:srgbClr val="283290"/>
              </a:solidFill>
              <a:latin typeface="+mj-lt"/>
            </a:endParaRPr>
          </a:p>
          <a:p>
            <a:r>
              <a:rPr lang="ru-RU" dirty="0" smtClean="0">
                <a:solidFill>
                  <a:srgbClr val="28329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283290"/>
                </a:solidFill>
                <a:latin typeface="+mj-lt"/>
              </a:rPr>
              <a:t>т</a:t>
            </a:r>
            <a:r>
              <a:rPr lang="ru-RU" b="1" dirty="0" smtClean="0">
                <a:solidFill>
                  <a:srgbClr val="283290"/>
                </a:solidFill>
                <a:latin typeface="+mj-lt"/>
              </a:rPr>
              <a:t>.:+7 (495) </a:t>
            </a:r>
            <a:r>
              <a:rPr lang="ru-RU" b="1" dirty="0" smtClean="0">
                <a:solidFill>
                  <a:srgbClr val="283290"/>
                </a:solidFill>
                <a:latin typeface="+mj-lt"/>
              </a:rPr>
              <a:t>997-70-54</a:t>
            </a:r>
            <a:endParaRPr lang="ru-RU" b="1" dirty="0" smtClean="0">
              <a:solidFill>
                <a:srgbClr val="283290"/>
              </a:solidFill>
              <a:latin typeface="+mj-lt"/>
            </a:endParaRPr>
          </a:p>
          <a:p>
            <a:r>
              <a:rPr lang="ru-RU" dirty="0" smtClean="0">
                <a:solidFill>
                  <a:srgbClr val="283290"/>
                </a:solidFill>
              </a:rPr>
              <a:t> </a:t>
            </a:r>
            <a:r>
              <a:rPr lang="ru-RU" b="1" dirty="0" smtClean="0">
                <a:solidFill>
                  <a:srgbClr val="283290"/>
                </a:solidFill>
              </a:rPr>
              <a:t>т</a:t>
            </a:r>
            <a:r>
              <a:rPr lang="ru-RU" b="1" dirty="0" smtClean="0">
                <a:solidFill>
                  <a:srgbClr val="283290"/>
                </a:solidFill>
              </a:rPr>
              <a:t>.:+7 (498) 720-52-71</a:t>
            </a:r>
            <a:endParaRPr lang="ru-RU" b="1" dirty="0">
              <a:solidFill>
                <a:srgbClr val="28329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283290"/>
                </a:solidFill>
                <a:latin typeface="+mj-lt"/>
              </a:rPr>
              <a:t> </a:t>
            </a:r>
          </a:p>
          <a:p>
            <a:r>
              <a:rPr lang="ru-RU" b="1" dirty="0" smtClean="0">
                <a:solidFill>
                  <a:srgbClr val="283290"/>
                </a:solidFill>
                <a:latin typeface="+mj-lt"/>
              </a:rPr>
              <a:t>Наш </a:t>
            </a:r>
            <a:r>
              <a:rPr lang="ru-RU" b="1" dirty="0" smtClean="0">
                <a:solidFill>
                  <a:srgbClr val="283290"/>
                </a:solidFill>
                <a:latin typeface="+mj-lt"/>
              </a:rPr>
              <a:t>сайт:</a:t>
            </a:r>
          </a:p>
          <a:p>
            <a:r>
              <a:rPr lang="en-US" b="1" dirty="0" smtClean="0">
                <a:solidFill>
                  <a:srgbClr val="283290"/>
                </a:solidFill>
                <a:latin typeface="+mj-lt"/>
              </a:rPr>
              <a:t>www.s</a:t>
            </a:r>
            <a:r>
              <a:rPr lang="en-US" b="1" dirty="0" smtClean="0">
                <a:solidFill>
                  <a:srgbClr val="283290"/>
                </a:solidFill>
                <a:latin typeface="+mj-lt"/>
              </a:rPr>
              <a:t>tclegion.com</a:t>
            </a:r>
            <a:endParaRPr lang="en-US" b="1" dirty="0" smtClean="0">
              <a:solidFill>
                <a:srgbClr val="283290"/>
              </a:solidFill>
              <a:latin typeface="+mj-lt"/>
            </a:endParaRPr>
          </a:p>
          <a:p>
            <a:endParaRPr lang="en-US" dirty="0">
              <a:solidFill>
                <a:srgbClr val="28329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283290"/>
                </a:solidFill>
                <a:latin typeface="+mj-lt"/>
              </a:rPr>
              <a:t>Наш </a:t>
            </a:r>
            <a:r>
              <a:rPr lang="en-US" b="1" dirty="0" smtClean="0">
                <a:solidFill>
                  <a:srgbClr val="283290"/>
                </a:solidFill>
                <a:latin typeface="+mj-lt"/>
              </a:rPr>
              <a:t>e-mail</a:t>
            </a:r>
            <a:r>
              <a:rPr lang="ru-RU" b="1" dirty="0" smtClean="0">
                <a:solidFill>
                  <a:srgbClr val="283290"/>
                </a:solidFill>
                <a:latin typeface="+mj-lt"/>
              </a:rPr>
              <a:t>:</a:t>
            </a:r>
          </a:p>
          <a:p>
            <a:r>
              <a:rPr lang="en-US" b="1" dirty="0" smtClean="0">
                <a:solidFill>
                  <a:srgbClr val="283290"/>
                </a:solidFill>
                <a:latin typeface="+mj-lt"/>
              </a:rPr>
              <a:t>info@stclegion.com</a:t>
            </a:r>
            <a:endParaRPr lang="ru-RU" b="1" dirty="0" smtClean="0">
              <a:solidFill>
                <a:srgbClr val="283290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501008"/>
            <a:ext cx="35042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Будьте 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первыми</a:t>
            </a:r>
            <a:r>
              <a:rPr lang="ru-RU" b="1" dirty="0" smtClean="0">
                <a:solidFill>
                  <a:srgbClr val="7030A0"/>
                </a:solidFill>
              </a:rPr>
              <a:t> с первыми!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-10852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Рисунок 5" descr="logo2BL-e14249942537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080120" cy="15841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60649"/>
            <a:ext cx="6336704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latin typeface="+mj-lt"/>
              </a:rPr>
              <a:t>Компания </a:t>
            </a:r>
            <a:r>
              <a:rPr lang="ru-RU" b="1" dirty="0">
                <a:latin typeface="+mj-lt"/>
              </a:rPr>
              <a:t>«ЛЕГИОН» </a:t>
            </a:r>
            <a:r>
              <a:rPr lang="ru-RU" dirty="0"/>
              <a:t>является единственной, предлагающей комплексный подход в решениях для бизнеса, с внедрением уникальных, не имеющих аналогов технологий для предприятий, входящих </a:t>
            </a:r>
            <a:r>
              <a:rPr lang="ru-RU" dirty="0" smtClean="0"/>
              <a:t>в нашу программу. </a:t>
            </a:r>
            <a:r>
              <a:rPr lang="ru-RU" dirty="0"/>
              <a:t>В данной презентации </a:t>
            </a:r>
            <a:r>
              <a:rPr lang="ru-RU" dirty="0" smtClean="0"/>
              <a:t>мы представляем  </a:t>
            </a:r>
            <a:r>
              <a:rPr lang="ru-RU" dirty="0"/>
              <a:t>оборудование и расходные материалы для производства и упаковки консервированных продуктов длительного хранения в термостойкие стоячие пакеты типа «</a:t>
            </a:r>
            <a:r>
              <a:rPr lang="ru-RU" dirty="0" err="1"/>
              <a:t>дой-пак</a:t>
            </a:r>
            <a:r>
              <a:rPr lang="ru-RU" dirty="0" smtClean="0"/>
              <a:t>».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21297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Продукты, рекомендуемые для производства на данной линии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молочные </a:t>
            </a:r>
            <a:r>
              <a:rPr lang="ru-RU" dirty="0"/>
              <a:t>продукты (сгущенное и стерилизованное молоко</a:t>
            </a:r>
            <a:r>
              <a:rPr lang="ru-RU" dirty="0" smtClean="0"/>
              <a:t>);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готовые </a:t>
            </a:r>
            <a:r>
              <a:rPr lang="ru-RU" dirty="0"/>
              <a:t>первые блюда – </a:t>
            </a:r>
            <a:r>
              <a:rPr lang="ru-RU" dirty="0" smtClean="0"/>
              <a:t>супы, борщи, </a:t>
            </a:r>
            <a:r>
              <a:rPr lang="ru-RU" dirty="0"/>
              <a:t>овощные и </a:t>
            </a:r>
            <a:r>
              <a:rPr lang="ru-RU" dirty="0" smtClean="0"/>
              <a:t>мясоовощные;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готовые </a:t>
            </a:r>
            <a:r>
              <a:rPr lang="ru-RU" dirty="0"/>
              <a:t>вторые блюда – каши с мясом (гречка, рис, картофель), тушенка, плов, рагу овощное и мясное, солянка, гуляш и другие </a:t>
            </a:r>
            <a:r>
              <a:rPr lang="ru-RU" dirty="0" smtClean="0"/>
              <a:t>блюда.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-10852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9956" y="238091"/>
            <a:ext cx="4864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Преимущества упаковки готовой продукции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пакеты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дой-пак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2474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1. Возможность производить небольшие партии продукции без дополнительных потерь;</a:t>
            </a:r>
          </a:p>
          <a:p>
            <a:pPr algn="just"/>
            <a:r>
              <a:rPr lang="ru-RU" dirty="0"/>
              <a:t>2. </a:t>
            </a:r>
            <a:r>
              <a:rPr lang="ru-RU" dirty="0" smtClean="0"/>
              <a:t>    Возможность </a:t>
            </a:r>
            <a:r>
              <a:rPr lang="ru-RU" dirty="0"/>
              <a:t>производить продукты в пакетах различных размеров (от 0,2 до 1 литра) без дополнительной переналадки фасовочного оборудования;</a:t>
            </a:r>
          </a:p>
          <a:p>
            <a:pPr algn="just"/>
            <a:r>
              <a:rPr lang="ru-RU" dirty="0" smtClean="0"/>
              <a:t>3. Высокая </a:t>
            </a:r>
            <a:r>
              <a:rPr lang="ru-RU" dirty="0"/>
              <a:t>прочность пакетов, допускающая различные виды складирования и транспортировки;</a:t>
            </a:r>
          </a:p>
          <a:p>
            <a:pPr algn="just"/>
            <a:r>
              <a:rPr lang="ru-RU" dirty="0"/>
              <a:t>4. </a:t>
            </a:r>
            <a:r>
              <a:rPr lang="ru-RU" dirty="0" smtClean="0"/>
              <a:t>    Удобная</a:t>
            </a:r>
            <a:r>
              <a:rPr lang="ru-RU" dirty="0"/>
              <a:t>, компактная и дешевая доставка упаковочного материала;</a:t>
            </a:r>
          </a:p>
          <a:p>
            <a:pPr algn="just"/>
            <a:r>
              <a:rPr lang="ru-RU" dirty="0"/>
              <a:t>5. </a:t>
            </a:r>
            <a:r>
              <a:rPr lang="ru-RU" dirty="0" smtClean="0"/>
              <a:t> Красочные </a:t>
            </a:r>
            <a:r>
              <a:rPr lang="ru-RU" dirty="0"/>
              <a:t>стоячие пакеты имеют великолепный товарный </a:t>
            </a:r>
            <a:r>
              <a:rPr lang="ru-RU" dirty="0" smtClean="0"/>
              <a:t>вид, разительно отличающийся от продукции в традиционной упаковке;</a:t>
            </a:r>
            <a:endParaRPr lang="ru-RU" dirty="0"/>
          </a:p>
          <a:p>
            <a:pPr algn="just"/>
            <a:r>
              <a:rPr lang="ru-RU" dirty="0"/>
              <a:t>6. </a:t>
            </a:r>
            <a:r>
              <a:rPr lang="ru-RU" dirty="0" smtClean="0"/>
              <a:t>  </a:t>
            </a:r>
            <a:r>
              <a:rPr lang="ru-RU" dirty="0" err="1" smtClean="0"/>
              <a:t>Дой-пак</a:t>
            </a:r>
            <a:r>
              <a:rPr lang="ru-RU" dirty="0" smtClean="0"/>
              <a:t> </a:t>
            </a:r>
            <a:r>
              <a:rPr lang="ru-RU" dirty="0"/>
              <a:t>очень </a:t>
            </a:r>
            <a:r>
              <a:rPr lang="ru-RU" dirty="0" smtClean="0"/>
              <a:t>легок и удобен, продукты </a:t>
            </a:r>
            <a:r>
              <a:rPr lang="ru-RU" dirty="0"/>
              <a:t>прекрасно хранятся в </a:t>
            </a:r>
            <a:r>
              <a:rPr lang="ru-RU" dirty="0" smtClean="0"/>
              <a:t>нем </a:t>
            </a:r>
            <a:r>
              <a:rPr lang="ru-RU" dirty="0"/>
              <a:t>длительное время.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82750" y="160566"/>
            <a:ext cx="1778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Пакеты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дой-пак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78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1728192" cy="2695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980729"/>
            <a:ext cx="64087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err="1" smtClean="0"/>
              <a:t>Дой-пак</a:t>
            </a:r>
            <a:r>
              <a:rPr lang="ru-RU" sz="1600" dirty="0" smtClean="0"/>
              <a:t> </a:t>
            </a:r>
            <a:r>
              <a:rPr lang="ru-RU" sz="1600" dirty="0"/>
              <a:t>– это </a:t>
            </a:r>
            <a:r>
              <a:rPr lang="ru-RU" sz="1600" dirty="0" err="1"/>
              <a:t>пятишовные</a:t>
            </a:r>
            <a:r>
              <a:rPr lang="ru-RU" sz="1600" dirty="0"/>
              <a:t> пакеты с донышком, выполненные из ламинированного материала NPDFT. </a:t>
            </a:r>
            <a:r>
              <a:rPr lang="ru-RU" sz="1600" dirty="0" smtClean="0"/>
              <a:t>Данная упаковка </a:t>
            </a:r>
            <a:r>
              <a:rPr lang="ru-RU" sz="1600" dirty="0"/>
              <a:t>очень </a:t>
            </a:r>
            <a:r>
              <a:rPr lang="ru-RU" sz="1600" dirty="0" smtClean="0"/>
              <a:t>эффектна, </a:t>
            </a:r>
            <a:r>
              <a:rPr lang="ru-RU" sz="1600" dirty="0"/>
              <a:t>благодаря 5-7-цветной красочной графике. </a:t>
            </a:r>
            <a:endParaRPr lang="ru-RU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Пакеты </a:t>
            </a:r>
            <a:r>
              <a:rPr lang="ru-RU" sz="1600" dirty="0"/>
              <a:t>поставляются в виде полуфабриката, т.е. у полностью готового </a:t>
            </a:r>
            <a:r>
              <a:rPr lang="ru-RU" sz="1600" dirty="0" err="1" smtClean="0"/>
              <a:t>дой-пака</a:t>
            </a:r>
            <a:r>
              <a:rPr lang="ru-RU" sz="1600" dirty="0" smtClean="0"/>
              <a:t> </a:t>
            </a:r>
            <a:r>
              <a:rPr lang="ru-RU" sz="1600" dirty="0"/>
              <a:t>открыта только верхняя часть. Такие пакеты могут быть различных объемов и размеров.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9" y="3164681"/>
            <a:ext cx="84969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Пакеты </a:t>
            </a:r>
            <a:r>
              <a:rPr lang="ru-RU" sz="1600" dirty="0" smtClean="0"/>
              <a:t>типа </a:t>
            </a:r>
            <a:r>
              <a:rPr lang="ru-RU" sz="1600" dirty="0" err="1" smtClean="0"/>
              <a:t>дой-пак</a:t>
            </a:r>
            <a:r>
              <a:rPr lang="ru-RU" sz="1600" dirty="0" smtClean="0"/>
              <a:t>  выдерживают нагрузку до 250 кг, что позволяет группировать, хранить и транспортировать упаковки с готовой продукцией в </a:t>
            </a:r>
            <a:r>
              <a:rPr lang="ru-RU" sz="1600" dirty="0" err="1" smtClean="0"/>
              <a:t>термоусадочной</a:t>
            </a:r>
            <a:r>
              <a:rPr lang="ru-RU" sz="1600" dirty="0" smtClean="0"/>
              <a:t> пленке или в картонных коробках в несколько этажей без изменения товарного вида. Многослойный полипропиленовый пластик, специально разработан для </a:t>
            </a:r>
            <a:r>
              <a:rPr lang="ru-RU" sz="1600" dirty="0" err="1" smtClean="0"/>
              <a:t>автоклавирования</a:t>
            </a:r>
            <a:r>
              <a:rPr lang="ru-RU" sz="1600" dirty="0" smtClean="0"/>
              <a:t>, уже давно и успешно применяется во всем мире для универсальной и удобной упаковки готовых блюд длительного хранения. Срок хранения упакованного таким образом продукта может составлять  до трех лет. </a:t>
            </a:r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Данный </a:t>
            </a:r>
            <a:r>
              <a:rPr lang="ru-RU" sz="1600" dirty="0" smtClean="0"/>
              <a:t>вид упаковки удобен в </a:t>
            </a:r>
            <a:r>
              <a:rPr lang="ru-RU" sz="1600" dirty="0"/>
              <a:t>хранении, легко разогревается в микроволновой печи или горячей </a:t>
            </a:r>
            <a:r>
              <a:rPr lang="ru-RU" sz="1600" dirty="0" smtClean="0"/>
              <a:t>воде, что невозможно (микроволновая печь) в других видах.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-10852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1025" name="Picture 1" descr="Мягмая упак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844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ros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16833"/>
            <a:ext cx="1152128" cy="17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rost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916832"/>
            <a:ext cx="1152128" cy="165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hik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1341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27784" y="188640"/>
            <a:ext cx="61206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Пластиковая </a:t>
            </a:r>
            <a:r>
              <a:rPr lang="ru-RU" sz="1600" dirty="0"/>
              <a:t>тара является наиболее </a:t>
            </a:r>
            <a:r>
              <a:rPr lang="ru-RU" sz="1600" dirty="0" smtClean="0"/>
              <a:t>практичной </a:t>
            </a:r>
            <a:r>
              <a:rPr lang="ru-RU" sz="1600" dirty="0"/>
              <a:t>для упаковки готовых </a:t>
            </a:r>
            <a:r>
              <a:rPr lang="ru-RU" sz="1600" dirty="0" smtClean="0"/>
              <a:t>блюд: </a:t>
            </a:r>
            <a:r>
              <a:rPr lang="ru-RU" sz="1600" dirty="0"/>
              <a:t>она </a:t>
            </a:r>
            <a:r>
              <a:rPr lang="ru-RU" sz="1600" dirty="0" smtClean="0"/>
              <a:t>дешевле и удобнее, чем </a:t>
            </a:r>
            <a:r>
              <a:rPr lang="ru-RU" sz="1600" dirty="0" err="1" smtClean="0"/>
              <a:t>ламистерная</a:t>
            </a:r>
            <a:r>
              <a:rPr lang="ru-RU" sz="1600" dirty="0" smtClean="0"/>
              <a:t> упаковка и </a:t>
            </a:r>
            <a:r>
              <a:rPr lang="ru-RU" sz="1600" dirty="0" err="1" smtClean="0"/>
              <a:t>жестебанка</a:t>
            </a:r>
            <a:r>
              <a:rPr lang="ru-RU" sz="1600" dirty="0" smtClean="0"/>
              <a:t> </a:t>
            </a:r>
            <a:r>
              <a:rPr lang="ru-RU" sz="1600" dirty="0" err="1" smtClean="0"/>
              <a:t>и</a:t>
            </a:r>
            <a:r>
              <a:rPr lang="ru-RU" sz="1600" dirty="0" smtClean="0"/>
              <a:t> </a:t>
            </a:r>
            <a:r>
              <a:rPr lang="ru-RU" sz="1600" dirty="0"/>
              <a:t>позволяет разогревать продукт в микроволновой печи или в горячей воде прямо в упаковке, обеспечивая максимальный комфорт и минимум временных затрат конечного потребителя. </a:t>
            </a:r>
            <a:endParaRPr lang="ru-RU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Установка </a:t>
            </a:r>
            <a:r>
              <a:rPr lang="ru-RU" sz="1600" dirty="0" smtClean="0"/>
              <a:t>и запуск линии многокомпонентной фасовки готовых блюд позволит максимально автоматизировать производство и минимизировать издержки производителя.</a:t>
            </a:r>
          </a:p>
          <a:p>
            <a:pPr algn="just"/>
            <a:endParaRPr lang="ru-RU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Данный </a:t>
            </a:r>
            <a:r>
              <a:rPr lang="ru-RU" sz="1600" dirty="0"/>
              <a:t>вид упаковки давно применяется в Европе, Израиле и </a:t>
            </a:r>
            <a:r>
              <a:rPr lang="ru-RU" sz="1600" dirty="0" smtClean="0"/>
              <a:t>Америке со второй половины 20 века для полностью готовых блюд длительного хранения. На сегодняшний день на территории Таможенного Союза данное производство </a:t>
            </a:r>
            <a:r>
              <a:rPr lang="ru-RU" sz="1600" b="1" dirty="0" smtClean="0">
                <a:latin typeface="+mj-lt"/>
              </a:rPr>
              <a:t>ОТСУТСТВУЕТ!</a:t>
            </a:r>
            <a:r>
              <a:rPr lang="ru-RU" sz="1600" b="1" dirty="0" smtClean="0"/>
              <a:t> </a:t>
            </a:r>
            <a:r>
              <a:rPr lang="ru-RU" sz="1600" dirty="0" smtClean="0"/>
              <a:t>В связи с чем </a:t>
            </a:r>
            <a:r>
              <a:rPr lang="ru-RU" sz="1600" b="1" dirty="0" smtClean="0">
                <a:latin typeface="+mj-lt"/>
              </a:rPr>
              <a:t>Компания «ЛЕГИОН» </a:t>
            </a:r>
            <a:r>
              <a:rPr lang="ru-RU" sz="1600" dirty="0" smtClean="0"/>
              <a:t>ведет активную, системную работу по внедрению данных технологий.  </a:t>
            </a:r>
          </a:p>
          <a:p>
            <a:pPr algn="ctr"/>
            <a:r>
              <a:rPr lang="ru-RU" sz="1600" b="1" dirty="0" smtClean="0">
                <a:latin typeface="+mj-lt"/>
              </a:rPr>
              <a:t>Будьте первыми с первыми!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73519" y="116632"/>
            <a:ext cx="553568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АВТОМАТИЧЕСКИЕ ФАСОВОЧНО-УПАКОВОЧНЫЕ АГРЕГАТЫ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ПАКЕТОВ ДОЙ-ПАК.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9269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Автоматы </a:t>
            </a:r>
            <a:r>
              <a:rPr lang="ru-RU" sz="1600" b="1" dirty="0"/>
              <a:t>ДПМ20 </a:t>
            </a:r>
            <a:r>
              <a:rPr lang="ru-RU" sz="1600" dirty="0"/>
              <a:t>и </a:t>
            </a:r>
            <a:r>
              <a:rPr lang="ru-RU" sz="1600" b="1" dirty="0"/>
              <a:t>ДПМ40 </a:t>
            </a:r>
            <a:r>
              <a:rPr lang="ru-RU" sz="1600" dirty="0"/>
              <a:t>предназначены для упаковки пастообразных, жидких с твёрдыми элементами продуктов в готовые пакеты типа </a:t>
            </a:r>
            <a:r>
              <a:rPr lang="ru-RU" sz="1600" dirty="0" err="1"/>
              <a:t>дой-пак</a:t>
            </a:r>
            <a:r>
              <a:rPr lang="ru-RU" sz="1600" dirty="0"/>
              <a:t> с овальным дном.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060848"/>
            <a:ext cx="199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/>
              <a:t>Автомат ДПМ20</a:t>
            </a:r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3988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24128" y="1988840"/>
            <a:ext cx="199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Автомат ДПМ40</a:t>
            </a:r>
            <a:endParaRPr lang="ru-RU" dirty="0"/>
          </a:p>
        </p:txBody>
      </p:sp>
      <p:pic>
        <p:nvPicPr>
          <p:cNvPr id="3075" name="Picture 3" descr="kfh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16752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544522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Автоматы </a:t>
            </a:r>
            <a:r>
              <a:rPr lang="ru-RU" sz="1600" b="1" dirty="0"/>
              <a:t>ДПМ20 </a:t>
            </a:r>
            <a:r>
              <a:rPr lang="ru-RU" sz="1600" dirty="0"/>
              <a:t>и</a:t>
            </a:r>
            <a:r>
              <a:rPr lang="ru-RU" sz="1600" b="1" dirty="0"/>
              <a:t> ДПМ40 </a:t>
            </a:r>
            <a:r>
              <a:rPr lang="ru-RU" sz="1600" dirty="0"/>
              <a:t>обеспечивают возможность фасовки и розлива различных продуктов в готовые пакеты </a:t>
            </a:r>
            <a:r>
              <a:rPr lang="ru-RU" sz="1600" dirty="0" err="1"/>
              <a:t>дой-пак</a:t>
            </a:r>
            <a:r>
              <a:rPr lang="ru-RU" sz="1600" dirty="0"/>
              <a:t> разной формы и </a:t>
            </a:r>
            <a:r>
              <a:rPr lang="ru-RU" sz="1600" dirty="0" smtClean="0"/>
              <a:t>размера.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4008" y="3501008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404664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Программа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работы данных автоматов разработана на высоком техническом уровне, что обеспечивает их надёжную и качественную работ.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Управление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автоматами простое, для работы на этих машинах не требуется высокая квалификация обслуживающего персонала, для их обслуживания во время работы достаточно одного оператора.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Принцип работы: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магазин-накопитель оператор  укладывает   стопку  пакетов. Далее в автоматическом режиме выполняются следующие операции: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Выдача пакетов по одному из магазина-накопителя на транспортную систему;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Раскрытие пакета вакуумными присосками;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Выдача дозирующей системой дозы продукта в пакет;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Запайка верхнего шва пакета;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Охлаждение шва и простановка даты выпуска на шве пакета;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Выдача заполненных пакетов с автомата.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Затем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оператор перекладывает готовые пакеты в упаковочную тару или на ленту транспортера.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изготовлении автоматов применяются нержавеющие стали, специальные пластики и др. современные материалы, предназначенные для применения в пищевой промышленности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591942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автоматах используются электроника, электротехнические изделия, пневматика и др. комплектующие изделия ведущих фирм мира.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Автоматы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ДПМ20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ДПМ40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могут быть оборудованы различными дозаторами.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Автоматически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контролируются основные технологические параметры работы машин (скорость работы машин, количество подаваемых пакетов, температура каждой плиты запайки, время цикла работы каждого механизма и т.д.).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7" y="2996952"/>
          <a:ext cx="7704857" cy="3240360"/>
        </p:xfrm>
        <a:graphic>
          <a:graphicData uri="http://schemas.openxmlformats.org/drawingml/2006/table">
            <a:tbl>
              <a:tblPr/>
              <a:tblGrid>
                <a:gridCol w="3264725"/>
                <a:gridCol w="2220066"/>
                <a:gridCol w="2220066"/>
              </a:tblGrid>
              <a:tr h="270030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Характеристика / Модель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Производительность, упак./мин.(на 300 мл)*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10-15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30-40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Ширина пакета, мм.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75 - 200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80 - 140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Высота пакета, мм.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120 - 280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120 - 250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дозы, мл.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Давление воздуха, атм.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Потребление воздуха, л./мин.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Характеристики электропитания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220 В / 50 Гц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380 В / 50 Гц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Потребляемая мощность, кВт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Габаритные размеры, мм.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1000х1200х1800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3000х1400х2300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Масса, кг.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02" marR="5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43808" y="2492896"/>
            <a:ext cx="35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ПАРАМЕТРЫ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сайт, визитка.jpg"/>
          <p:cNvPicPr>
            <a:picLocks noChangeAspect="1"/>
          </p:cNvPicPr>
          <p:nvPr/>
        </p:nvPicPr>
        <p:blipFill>
          <a:blip r:embed="rId2" cstate="print">
            <a:lum bright="74000" contrast="-78000"/>
          </a:blip>
          <a:stretch>
            <a:fillRect/>
          </a:stretch>
        </p:blipFill>
        <p:spPr>
          <a:xfrm>
            <a:off x="0" y="0"/>
            <a:ext cx="9540552" cy="685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05321" y="3284984"/>
            <a:ext cx="15471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4800" b="1" i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33676" y="189167"/>
            <a:ext cx="769165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ПОЛУАВТОМАТИЧЕСКИЙ ФАСОВОЧНО-УПАКОВОЧНЫЙ АГРЕГАТ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ПАКЕТОВ ДОЙ-ПАК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788024" y="1052736"/>
            <a:ext cx="417646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Полуавтомат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УФ-4.5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предназначен для фасовки жидких и пастообразных продуктов в заранее изготовленные многослойные ламинированные пакеты типа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дой-пак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с открытой верхней частью и последующей их запайки. </a:t>
            </a:r>
            <a:r>
              <a:rPr lang="ru-RU" sz="1600" dirty="0"/>
              <a:t>Агрегат состоит из модуля запайщика с транспортером, стола фасовки и стола готовой продукции. На столе фасовки размещены два узла </a:t>
            </a:r>
            <a:r>
              <a:rPr lang="ru-RU" sz="1600" dirty="0" err="1"/>
              <a:t>роздува</a:t>
            </a:r>
            <a:r>
              <a:rPr lang="ru-RU" sz="1600" dirty="0"/>
              <a:t> пакетов, два дозирующих устройства, два приспособления для порционного ручного дозирования.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&amp;dcy;&amp;ocy;&amp;jcy; &amp;pcy;&amp;acy;&amp;kcy;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512" y="1124744"/>
            <a:ext cx="426808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3567" y="4406670"/>
            <a:ext cx="86409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Агрегат обслуживается двумя операторами, стоящими по разным сторонам стола фасовки.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Заполненные продуктом стоячие пакеты операторы ставят на запайщик непрерывного действия.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780</Words>
  <Application>Microsoft Office PowerPoint</Application>
  <PresentationFormat>Экран (4:3)</PresentationFormat>
  <Paragraphs>183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Klepa</dc:creator>
  <cp:lastModifiedBy>Klepa</cp:lastModifiedBy>
  <cp:revision>21</cp:revision>
  <dcterms:created xsi:type="dcterms:W3CDTF">2015-03-17T09:56:42Z</dcterms:created>
  <dcterms:modified xsi:type="dcterms:W3CDTF">2015-03-27T13:28:09Z</dcterms:modified>
</cp:coreProperties>
</file>